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handoutMasterIdLst>
    <p:handoutMasterId r:id="rId23"/>
  </p:handoutMasterIdLst>
  <p:sldIdLst>
    <p:sldId id="256" r:id="rId2"/>
    <p:sldId id="257" r:id="rId3"/>
    <p:sldId id="258" r:id="rId4"/>
    <p:sldId id="259" r:id="rId5"/>
    <p:sldId id="260" r:id="rId6"/>
    <p:sldId id="261" r:id="rId7"/>
    <p:sldId id="271" r:id="rId8"/>
    <p:sldId id="272" r:id="rId9"/>
    <p:sldId id="262" r:id="rId10"/>
    <p:sldId id="273" r:id="rId11"/>
    <p:sldId id="263" r:id="rId12"/>
    <p:sldId id="275" r:id="rId13"/>
    <p:sldId id="266" r:id="rId14"/>
    <p:sldId id="276" r:id="rId15"/>
    <p:sldId id="274" r:id="rId16"/>
    <p:sldId id="277" r:id="rId17"/>
    <p:sldId id="267" r:id="rId18"/>
    <p:sldId id="268" r:id="rId19"/>
    <p:sldId id="269" r:id="rId20"/>
    <p:sldId id="270"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84" y="-690"/>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9E2EEE-9734-4208-80E8-C512A91659B7}" type="datetimeFigureOut">
              <a:rPr lang="nl-BE" smtClean="0"/>
              <a:t>21/03/2016</a:t>
            </a:fld>
            <a:endParaRPr lang="nl-BE"/>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55F8A2-4111-4D72-AB10-8DC5C8F5CFB8}" type="slidenum">
              <a:rPr lang="nl-BE" smtClean="0"/>
              <a:t>‹N°›</a:t>
            </a:fld>
            <a:endParaRPr lang="nl-BE"/>
          </a:p>
        </p:txBody>
      </p:sp>
    </p:spTree>
    <p:extLst>
      <p:ext uri="{BB962C8B-B14F-4D97-AF65-F5344CB8AC3E}">
        <p14:creationId xmlns:p14="http://schemas.microsoft.com/office/powerpoint/2010/main" val="1127954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169004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6CA43DC-12AB-4B5F-849E-455A61F5D9A3}" type="datetimeFigureOut">
              <a:rPr lang="nl-BE" smtClean="0"/>
              <a:t>21/03/2016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04186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404903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53240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173849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4"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260309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4"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079134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086144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51506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5972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08141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6CA43DC-12AB-4B5F-849E-455A61F5D9A3}" type="datetimeFigureOut">
              <a:rPr lang="nl-BE" smtClean="0"/>
              <a:t>21/03/2016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81573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6CA43DC-12AB-4B5F-849E-455A61F5D9A3}" type="datetimeFigureOut">
              <a:rPr lang="nl-BE" smtClean="0"/>
              <a:t>21/03/2016</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5094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3"/>
          <p:cNvSpPr>
            <a:spLocks noGrp="1"/>
          </p:cNvSpPr>
          <p:nvPr>
            <p:ph type="ftr" sz="quarter" idx="11"/>
          </p:nvPr>
        </p:nvSpPr>
        <p:spPr/>
        <p:txBody>
          <a:bodyPr/>
          <a:lstStyle/>
          <a:p>
            <a:endParaRPr lang="nl-BE"/>
          </a:p>
        </p:txBody>
      </p:sp>
      <p:sp>
        <p:nvSpPr>
          <p:cNvPr id="6" name="Slide Number Placeholder 4"/>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291333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2"/>
          <p:cNvSpPr>
            <a:spLocks noGrp="1"/>
          </p:cNvSpPr>
          <p:nvPr>
            <p:ph type="ftr" sz="quarter" idx="11"/>
          </p:nvPr>
        </p:nvSpPr>
        <p:spPr/>
        <p:txBody>
          <a:bodyPr/>
          <a:lstStyle/>
          <a:p>
            <a:endParaRPr lang="nl-BE"/>
          </a:p>
        </p:txBody>
      </p:sp>
      <p:sp>
        <p:nvSpPr>
          <p:cNvPr id="6" name="Slide Number Placeholder 3"/>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58716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66CA43DC-12AB-4B5F-849E-455A61F5D9A3}" type="datetimeFigureOut">
              <a:rPr lang="nl-BE" smtClean="0"/>
              <a:t>21/03/2016</a:t>
            </a:fld>
            <a:endParaRPr lang="nl-BE"/>
          </a:p>
        </p:txBody>
      </p:sp>
      <p:sp>
        <p:nvSpPr>
          <p:cNvPr id="5" name="Footer Placeholder 5"/>
          <p:cNvSpPr>
            <a:spLocks noGrp="1"/>
          </p:cNvSpPr>
          <p:nvPr>
            <p:ph type="ftr" sz="quarter" idx="11"/>
          </p:nvPr>
        </p:nvSpPr>
        <p:spPr/>
        <p:txBody>
          <a:bodyPr/>
          <a:lstStyle/>
          <a:p>
            <a:endParaRPr lang="nl-BE"/>
          </a:p>
        </p:txBody>
      </p:sp>
      <p:sp>
        <p:nvSpPr>
          <p:cNvPr id="6" name="Slide Number Placeholder 6"/>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369661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6CA43DC-12AB-4B5F-849E-455A61F5D9A3}" type="datetimeFigureOut">
              <a:rPr lang="nl-BE" smtClean="0"/>
              <a:t>21/03/2016</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952AFE8-5424-4DFF-9BAB-CC40BEE92C31}" type="slidenum">
              <a:rPr lang="nl-BE" smtClean="0"/>
              <a:t>‹N°›</a:t>
            </a:fld>
            <a:endParaRPr lang="nl-BE"/>
          </a:p>
        </p:txBody>
      </p:sp>
    </p:spTree>
    <p:extLst>
      <p:ext uri="{BB962C8B-B14F-4D97-AF65-F5344CB8AC3E}">
        <p14:creationId xmlns:p14="http://schemas.microsoft.com/office/powerpoint/2010/main" val="74336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CA43DC-12AB-4B5F-849E-455A61F5D9A3}" type="datetimeFigureOut">
              <a:rPr lang="nl-BE" smtClean="0"/>
              <a:t>21/03/2016</a:t>
            </a:fld>
            <a:endParaRPr lang="nl-B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B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952AFE8-5424-4DFF-9BAB-CC40BEE92C31}" type="slidenum">
              <a:rPr lang="nl-BE" smtClean="0"/>
              <a:t>‹N°›</a:t>
            </a:fld>
            <a:endParaRPr lang="nl-BE"/>
          </a:p>
        </p:txBody>
      </p:sp>
    </p:spTree>
    <p:extLst>
      <p:ext uri="{BB962C8B-B14F-4D97-AF65-F5344CB8AC3E}">
        <p14:creationId xmlns:p14="http://schemas.microsoft.com/office/powerpoint/2010/main" val="222474009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Anoniem solliciteren </a:t>
            </a:r>
            <a:endParaRPr lang="nl-BE" dirty="0"/>
          </a:p>
        </p:txBody>
      </p:sp>
      <p:sp>
        <p:nvSpPr>
          <p:cNvPr id="3" name="Ondertitel 2"/>
          <p:cNvSpPr>
            <a:spLocks noGrp="1"/>
          </p:cNvSpPr>
          <p:nvPr>
            <p:ph type="subTitle" idx="1"/>
          </p:nvPr>
        </p:nvSpPr>
        <p:spPr/>
        <p:txBody>
          <a:bodyPr>
            <a:normAutofit fontScale="70000" lnSpcReduction="20000"/>
          </a:bodyPr>
          <a:lstStyle/>
          <a:p>
            <a:r>
              <a:rPr lang="nl-BE" dirty="0" smtClean="0"/>
              <a:t>Seminarie Progress Lawyers </a:t>
            </a:r>
          </a:p>
          <a:p>
            <a:r>
              <a:rPr lang="nl-BE" dirty="0" smtClean="0"/>
              <a:t>Nathalie Diesbecq </a:t>
            </a:r>
          </a:p>
          <a:p>
            <a:r>
              <a:rPr lang="nl-BE" dirty="0" smtClean="0"/>
              <a:t>25 maart 2016</a:t>
            </a:r>
            <a:endParaRPr lang="nl-BE" dirty="0"/>
          </a:p>
        </p:txBody>
      </p:sp>
    </p:spTree>
    <p:extLst>
      <p:ext uri="{BB962C8B-B14F-4D97-AF65-F5344CB8AC3E}">
        <p14:creationId xmlns:p14="http://schemas.microsoft.com/office/powerpoint/2010/main" val="330792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Verantwoordelijkheid sociale partners </a:t>
            </a:r>
            <a:endParaRPr lang="nl-BE" dirty="0"/>
          </a:p>
        </p:txBody>
      </p:sp>
      <p:sp>
        <p:nvSpPr>
          <p:cNvPr id="3" name="Tijdelijke aanduiding voor inhoud 2"/>
          <p:cNvSpPr>
            <a:spLocks noGrp="1"/>
          </p:cNvSpPr>
          <p:nvPr>
            <p:ph idx="1"/>
          </p:nvPr>
        </p:nvSpPr>
        <p:spPr/>
        <p:txBody>
          <a:bodyPr/>
          <a:lstStyle/>
          <a:p>
            <a:r>
              <a:rPr lang="nl-BE" b="1" dirty="0" smtClean="0"/>
              <a:t>Werkgevers :</a:t>
            </a:r>
          </a:p>
          <a:p>
            <a:pPr lvl="1"/>
            <a:r>
              <a:rPr lang="nl-BE" dirty="0" smtClean="0"/>
              <a:t>Moeten toch stil </a:t>
            </a:r>
            <a:r>
              <a:rPr lang="nl-BE" dirty="0"/>
              <a:t>staan bij de negatieve gevolgen voor de gehele maatschappij als er niet actief wordt ingezet op het verkleinen of wegwerken van de </a:t>
            </a:r>
            <a:r>
              <a:rPr lang="nl-BE" dirty="0" smtClean="0"/>
              <a:t>arbeidsmarktsegregatie !</a:t>
            </a:r>
          </a:p>
          <a:p>
            <a:pPr lvl="1"/>
            <a:r>
              <a:rPr lang="nl-BE" dirty="0" smtClean="0"/>
              <a:t>= eerste </a:t>
            </a:r>
            <a:r>
              <a:rPr lang="nl-BE" dirty="0"/>
              <a:t>toegangspoort tot meer integratie voor mensen met een andere origine</a:t>
            </a:r>
            <a:r>
              <a:rPr lang="nl-BE" b="1" dirty="0" smtClean="0"/>
              <a:t> </a:t>
            </a:r>
          </a:p>
          <a:p>
            <a:pPr lvl="1"/>
            <a:r>
              <a:rPr lang="nl-BE" dirty="0"/>
              <a:t>Ondernemingen die deze weg reeds zijn ingeslagen, scoren goed, en hebben zeker bij het ruime publiek een goed </a:t>
            </a:r>
            <a:r>
              <a:rPr lang="nl-BE" dirty="0" smtClean="0"/>
              <a:t>imago; </a:t>
            </a:r>
          </a:p>
          <a:p>
            <a:pPr lvl="3"/>
            <a:r>
              <a:rPr lang="nl-BE" dirty="0"/>
              <a:t>Zweedse meubelketen </a:t>
            </a:r>
            <a:r>
              <a:rPr lang="nl-BE" dirty="0" smtClean="0"/>
              <a:t>: Anderlecht - </a:t>
            </a:r>
            <a:r>
              <a:rPr lang="nl-BE" dirty="0"/>
              <a:t>driehonderd werknemers die samen eenentwintig nationaliteiten </a:t>
            </a:r>
            <a:r>
              <a:rPr lang="nl-BE" dirty="0" smtClean="0"/>
              <a:t>vertegenwoordigen;</a:t>
            </a:r>
            <a:endParaRPr lang="nl-BE" b="1" dirty="0"/>
          </a:p>
          <a:p>
            <a:endParaRPr lang="nl-BE" dirty="0"/>
          </a:p>
        </p:txBody>
      </p:sp>
    </p:spTree>
    <p:extLst>
      <p:ext uri="{BB962C8B-B14F-4D97-AF65-F5344CB8AC3E}">
        <p14:creationId xmlns:p14="http://schemas.microsoft.com/office/powerpoint/2010/main" val="305987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Het concept anoniem solliciteren </a:t>
            </a:r>
            <a:endParaRPr lang="nl-BE" dirty="0"/>
          </a:p>
        </p:txBody>
      </p:sp>
      <p:sp>
        <p:nvSpPr>
          <p:cNvPr id="3" name="Tijdelijke aanduiding voor inhoud 2"/>
          <p:cNvSpPr>
            <a:spLocks noGrp="1"/>
          </p:cNvSpPr>
          <p:nvPr>
            <p:ph idx="1"/>
          </p:nvPr>
        </p:nvSpPr>
        <p:spPr/>
        <p:txBody>
          <a:bodyPr/>
          <a:lstStyle/>
          <a:p>
            <a:r>
              <a:rPr lang="nl-BE" dirty="0" smtClean="0"/>
              <a:t>Drie verschillende methodes :</a:t>
            </a:r>
          </a:p>
          <a:p>
            <a:pPr lvl="1"/>
            <a:r>
              <a:rPr lang="nl-BE" b="1" dirty="0" smtClean="0"/>
              <a:t>“artisanale methode </a:t>
            </a:r>
            <a:r>
              <a:rPr lang="nl-BE" dirty="0" smtClean="0"/>
              <a:t>“ : </a:t>
            </a:r>
            <a:r>
              <a:rPr lang="nl-BE" dirty="0"/>
              <a:t>echt manueel de cv’s gaan anonimiseren. Het komt er dan op neer dat men bijvoorbeeld de naam en foto gaat afdekken of verwijderen en men de cv een nummer </a:t>
            </a:r>
            <a:r>
              <a:rPr lang="nl-BE" dirty="0" smtClean="0"/>
              <a:t>geeft;</a:t>
            </a:r>
          </a:p>
          <a:p>
            <a:pPr lvl="1"/>
            <a:r>
              <a:rPr lang="nl-BE" b="1" dirty="0" smtClean="0"/>
              <a:t>“hulp van derden</a:t>
            </a:r>
            <a:r>
              <a:rPr lang="nl-BE" dirty="0" smtClean="0"/>
              <a:t>: men schakelt een dienst in die sollicitaties gaat verwerken en anonimiseren; (Actiris</a:t>
            </a:r>
            <a:r>
              <a:rPr lang="nl-BE" dirty="0"/>
              <a:t>, Forem of VDAB, of een gespecialiseerde privé </a:t>
            </a:r>
            <a:r>
              <a:rPr lang="nl-BE" dirty="0" smtClean="0"/>
              <a:t>speler) </a:t>
            </a:r>
          </a:p>
          <a:p>
            <a:pPr lvl="1"/>
            <a:r>
              <a:rPr lang="nl-BE" b="1" dirty="0" smtClean="0"/>
              <a:t>Geautomatiseerde methode </a:t>
            </a:r>
            <a:r>
              <a:rPr lang="nl-BE" dirty="0" smtClean="0"/>
              <a:t>: men werkt met webapplicaties </a:t>
            </a:r>
            <a:r>
              <a:rPr lang="nl-BE" dirty="0"/>
              <a:t>waar de kandidaten hun cv kunnen inladen of beter nog, waarbij zij eerst een hele reeks van vragen en informatieblokjes moeten invullen</a:t>
            </a:r>
            <a:r>
              <a:rPr lang="nl-BE" dirty="0" smtClean="0"/>
              <a:t>. </a:t>
            </a:r>
            <a:r>
              <a:rPr lang="nl-BE" dirty="0"/>
              <a:t>De kandidaten geven uiteraard ook hun identificatiegegevens op, maar die kunnen door HR-diensten uiteraard – indien gewenst met een “druk op de knop” - geanonimiseerd </a:t>
            </a:r>
            <a:r>
              <a:rPr lang="nl-BE" dirty="0" smtClean="0"/>
              <a:t>worden. </a:t>
            </a:r>
          </a:p>
          <a:p>
            <a:endParaRPr lang="nl-BE" dirty="0"/>
          </a:p>
        </p:txBody>
      </p:sp>
    </p:spTree>
    <p:extLst>
      <p:ext uri="{BB962C8B-B14F-4D97-AF65-F5344CB8AC3E}">
        <p14:creationId xmlns:p14="http://schemas.microsoft.com/office/powerpoint/2010/main" val="1790290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dirty="0" smtClean="0"/>
              <a:t>Ervaringen in de buurlanden </a:t>
            </a:r>
            <a:endParaRPr lang="nl-BE" dirty="0"/>
          </a:p>
        </p:txBody>
      </p:sp>
      <p:sp>
        <p:nvSpPr>
          <p:cNvPr id="8" name="Tijdelijke aanduiding voor tekst 7"/>
          <p:cNvSpPr>
            <a:spLocks noGrp="1"/>
          </p:cNvSpPr>
          <p:nvPr>
            <p:ph type="body" sz="half" idx="14"/>
          </p:nvPr>
        </p:nvSpPr>
        <p:spPr/>
        <p:txBody>
          <a:bodyPr/>
          <a:lstStyle/>
          <a:p>
            <a:endParaRPr lang="nl-BE"/>
          </a:p>
        </p:txBody>
      </p:sp>
      <p:sp>
        <p:nvSpPr>
          <p:cNvPr id="7" name="Tijdelijke aanduiding voor tekst 6"/>
          <p:cNvSpPr>
            <a:spLocks noGrp="1"/>
          </p:cNvSpPr>
          <p:nvPr>
            <p:ph type="body" sz="half" idx="2"/>
          </p:nvPr>
        </p:nvSpPr>
        <p:spPr/>
        <p:txBody>
          <a:bodyPr>
            <a:normAutofit/>
          </a:bodyPr>
          <a:lstStyle/>
          <a:p>
            <a:r>
              <a:rPr lang="nl-BE" sz="4400" dirty="0" smtClean="0"/>
              <a:t>NEDERLAND en FRANKRIJK </a:t>
            </a:r>
            <a:endParaRPr lang="nl-BE" sz="4400" dirty="0"/>
          </a:p>
        </p:txBody>
      </p:sp>
    </p:spTree>
    <p:extLst>
      <p:ext uri="{BB962C8B-B14F-4D97-AF65-F5344CB8AC3E}">
        <p14:creationId xmlns:p14="http://schemas.microsoft.com/office/powerpoint/2010/main" val="2655100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Nederland </a:t>
            </a:r>
            <a:endParaRPr lang="nl-BE" dirty="0"/>
          </a:p>
        </p:txBody>
      </p:sp>
      <p:sp>
        <p:nvSpPr>
          <p:cNvPr id="3" name="Tijdelijke aanduiding voor inhoud 2"/>
          <p:cNvSpPr>
            <a:spLocks noGrp="1"/>
          </p:cNvSpPr>
          <p:nvPr>
            <p:ph idx="1"/>
          </p:nvPr>
        </p:nvSpPr>
        <p:spPr>
          <a:xfrm>
            <a:off x="1103312" y="1493950"/>
            <a:ext cx="8946541" cy="4754450"/>
          </a:xfrm>
        </p:spPr>
        <p:txBody>
          <a:bodyPr>
            <a:normAutofit fontScale="92500" lnSpcReduction="20000"/>
          </a:bodyPr>
          <a:lstStyle/>
          <a:p>
            <a:r>
              <a:rPr lang="nl-BE" dirty="0" smtClean="0"/>
              <a:t>reeds </a:t>
            </a:r>
            <a:r>
              <a:rPr lang="nl-BE" dirty="0"/>
              <a:t>geruime tijd ervaring met anoniem </a:t>
            </a:r>
            <a:r>
              <a:rPr lang="nl-BE" dirty="0" smtClean="0"/>
              <a:t>solliciteren</a:t>
            </a:r>
          </a:p>
          <a:p>
            <a:r>
              <a:rPr lang="nl-BE" dirty="0"/>
              <a:t>Dit moet natuurlijk samengaan met een bedrijfscultuur van daadwerkelijke ruimte voor </a:t>
            </a:r>
            <a:r>
              <a:rPr lang="nl-BE" dirty="0" smtClean="0"/>
              <a:t>diversiteit;</a:t>
            </a:r>
          </a:p>
          <a:p>
            <a:pPr lvl="2"/>
            <a:r>
              <a:rPr lang="nl-BE" dirty="0" smtClean="0"/>
              <a:t>bij </a:t>
            </a:r>
            <a:r>
              <a:rPr lang="nl-BE" dirty="0"/>
              <a:t>de politie (in Nederland) weliswaar was in geslaagd, om meer allochtone agenten aan te trekken, maar tegelijk moest men vaststellen dat velen onder hen, binnen afzienbare tijd weer vertrokken door de sfeer op het </a:t>
            </a:r>
            <a:r>
              <a:rPr lang="nl-BE" dirty="0" smtClean="0"/>
              <a:t>werk.</a:t>
            </a:r>
          </a:p>
          <a:p>
            <a:r>
              <a:rPr lang="nl-BE" dirty="0"/>
              <a:t>verschillende </a:t>
            </a:r>
            <a:r>
              <a:rPr lang="nl-BE" dirty="0" smtClean="0"/>
              <a:t>instanties /actoren hebben geëxperimenteerd </a:t>
            </a:r>
            <a:r>
              <a:rPr lang="nl-BE" dirty="0"/>
              <a:t>met het anoniem </a:t>
            </a:r>
            <a:r>
              <a:rPr lang="nl-BE" dirty="0" smtClean="0"/>
              <a:t>solliciteren:</a:t>
            </a:r>
          </a:p>
          <a:p>
            <a:pPr lvl="1"/>
            <a:r>
              <a:rPr lang="nl-BE" dirty="0"/>
              <a:t>paar </a:t>
            </a:r>
            <a:r>
              <a:rPr lang="nl-BE" dirty="0" smtClean="0"/>
              <a:t>gemeenten</a:t>
            </a:r>
          </a:p>
          <a:p>
            <a:pPr lvl="1"/>
            <a:r>
              <a:rPr lang="nl-BE" dirty="0"/>
              <a:t>groot </a:t>
            </a:r>
            <a:r>
              <a:rPr lang="nl-BE" dirty="0" smtClean="0"/>
              <a:t>uitzendbureau</a:t>
            </a:r>
          </a:p>
          <a:p>
            <a:pPr lvl="3"/>
            <a:r>
              <a:rPr lang="nl-BE" dirty="0"/>
              <a:t>resultaten van de experimenten waren </a:t>
            </a:r>
            <a:r>
              <a:rPr lang="nl-BE" dirty="0" smtClean="0"/>
              <a:t>uiteenlopend : </a:t>
            </a:r>
            <a:r>
              <a:rPr lang="nl-BE" dirty="0"/>
              <a:t>dat autochtonen en allochtonen die gesolliciteerd hadden, in gelijke mate voor een sollicitatiegesprek werden </a:t>
            </a:r>
            <a:r>
              <a:rPr lang="nl-BE" dirty="0" smtClean="0"/>
              <a:t>uitgenodigd</a:t>
            </a:r>
          </a:p>
          <a:p>
            <a:pPr lvl="3"/>
            <a:r>
              <a:rPr lang="nl-BE" dirty="0"/>
              <a:t>experiment werd in een van die gemeente, echter stopgezet omwille van het feit dat het te veel administratief werk met zich meebracht. Het was te omslachtig en er ging te veel kostbare tijd </a:t>
            </a:r>
            <a:r>
              <a:rPr lang="nl-BE" dirty="0" smtClean="0"/>
              <a:t>verloren- </a:t>
            </a:r>
          </a:p>
          <a:p>
            <a:pPr lvl="3"/>
            <a:r>
              <a:rPr lang="nl-BE" dirty="0" smtClean="0"/>
              <a:t>uitvoerbaarheid - </a:t>
            </a:r>
            <a:r>
              <a:rPr lang="nl-BE" dirty="0"/>
              <a:t>nu veel sollicitaties via internet verlopen en het aanpassen van websites relatief eenvoudig en duurzaam </a:t>
            </a:r>
            <a:r>
              <a:rPr lang="nl-BE" dirty="0" smtClean="0"/>
              <a:t>is</a:t>
            </a:r>
          </a:p>
        </p:txBody>
      </p:sp>
    </p:spTree>
    <p:extLst>
      <p:ext uri="{BB962C8B-B14F-4D97-AF65-F5344CB8AC3E}">
        <p14:creationId xmlns:p14="http://schemas.microsoft.com/office/powerpoint/2010/main" val="43616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Nederland</a:t>
            </a:r>
            <a:endParaRPr lang="nl-BE" dirty="0"/>
          </a:p>
        </p:txBody>
      </p:sp>
      <p:sp>
        <p:nvSpPr>
          <p:cNvPr id="3" name="Tijdelijke aanduiding voor inhoud 2"/>
          <p:cNvSpPr>
            <a:spLocks noGrp="1"/>
          </p:cNvSpPr>
          <p:nvPr>
            <p:ph idx="1"/>
          </p:nvPr>
        </p:nvSpPr>
        <p:spPr>
          <a:xfrm>
            <a:off x="1103312" y="1429556"/>
            <a:ext cx="8946541" cy="4818844"/>
          </a:xfrm>
        </p:spPr>
        <p:txBody>
          <a:bodyPr>
            <a:normAutofit fontScale="92500" lnSpcReduction="10000"/>
          </a:bodyPr>
          <a:lstStyle/>
          <a:p>
            <a:r>
              <a:rPr lang="nl-BE" dirty="0"/>
              <a:t>Redenen waarom het niet lukt : een sterke afkeer van etnische minderheden;  Onderzoek laat echter zien dat werkgevers </a:t>
            </a:r>
            <a:r>
              <a:rPr lang="nl-BE" b="1" dirty="0"/>
              <a:t>vaak onbewust discrimineren, zonder dat zij de intentie hebben om dat te doen  </a:t>
            </a:r>
            <a:r>
              <a:rPr lang="nl-BE" b="1" dirty="0">
                <a:sym typeface="Wingdings" panose="05000000000000000000" pitchFamily="2" charset="2"/>
              </a:rPr>
              <a:t> een aantal onderzoekers van de universiteit Utrecht pleiten er regelrecht voor om toch met anoniem solliciteren aan de slag te </a:t>
            </a:r>
            <a:r>
              <a:rPr lang="nl-BE" b="1" dirty="0" smtClean="0">
                <a:sym typeface="Wingdings" panose="05000000000000000000" pitchFamily="2" charset="2"/>
              </a:rPr>
              <a:t>gaan</a:t>
            </a:r>
            <a:endParaRPr lang="nl-BE" b="1" dirty="0"/>
          </a:p>
          <a:p>
            <a:r>
              <a:rPr lang="nl-BE" dirty="0" smtClean="0"/>
              <a:t>Recruteringsbureau “Choizzes” - </a:t>
            </a:r>
            <a:r>
              <a:rPr lang="nl-BE" dirty="0"/>
              <a:t>Doel van Choizzes is jongeren een gelijkwaardige kans op de arbeidsmarkt te geven en discriminatie in het sollicitatieproces te </a:t>
            </a:r>
            <a:r>
              <a:rPr lang="nl-BE" dirty="0" smtClean="0"/>
              <a:t>voorkomen. </a:t>
            </a:r>
          </a:p>
          <a:p>
            <a:r>
              <a:rPr lang="nl-BE" dirty="0"/>
              <a:t>Choizzes jobmatching systeem kunnen werkzoekenden op basis van hun profiel anoniem reageren en voorgesteld worden op een openstaande functie. Door het anonieme karakter beoordeelt een werkgever een kandidaat in eerste instantie op basis van opleiding, kennis, competenties en vaardigheden. Pas na het opvragen en betalen van het complete profiel met alle persoonlijke en contactgegevens ziet de werkgever wie de sollicitant is. Door deze manier van koppelen van vraag en aanbod kunnen vooringenomen standpunten op de achtergrond te staan</a:t>
            </a:r>
          </a:p>
        </p:txBody>
      </p:sp>
    </p:spTree>
    <p:extLst>
      <p:ext uri="{BB962C8B-B14F-4D97-AF65-F5344CB8AC3E}">
        <p14:creationId xmlns:p14="http://schemas.microsoft.com/office/powerpoint/2010/main" val="3649662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Frankrijk </a:t>
            </a:r>
            <a:br>
              <a:rPr lang="nl-BE" dirty="0"/>
            </a:br>
            <a:endParaRPr lang="nl-BE" dirty="0"/>
          </a:p>
        </p:txBody>
      </p:sp>
      <p:sp>
        <p:nvSpPr>
          <p:cNvPr id="3" name="Tijdelijke aanduiding voor inhoud 2"/>
          <p:cNvSpPr>
            <a:spLocks noGrp="1"/>
          </p:cNvSpPr>
          <p:nvPr>
            <p:ph idx="1"/>
          </p:nvPr>
        </p:nvSpPr>
        <p:spPr/>
        <p:txBody>
          <a:bodyPr>
            <a:normAutofit lnSpcReduction="10000"/>
          </a:bodyPr>
          <a:lstStyle/>
          <a:p>
            <a:r>
              <a:rPr lang="nl-BE" dirty="0"/>
              <a:t>In Frankrijk werd in 2006 de anonimisering van het cv wettelijk verplicht voor ondernemingen met meer dan vijftig personeelsleden. ( artikel L 1221-7 Code de Travail). Dit wetsartikel is evenwel tot op heden niet </a:t>
            </a:r>
            <a:r>
              <a:rPr lang="nl-BE" dirty="0" smtClean="0"/>
              <a:t>bekrachtigd.</a:t>
            </a:r>
          </a:p>
          <a:p>
            <a:endParaRPr lang="nl-BE" dirty="0"/>
          </a:p>
          <a:p>
            <a:r>
              <a:rPr lang="nl-BE" dirty="0" smtClean="0"/>
              <a:t>Reden waarom het niet bekrachtigd werd : testcase (uitgevoerd door grote bank-verzekeraar en aantal andere actoren). (er werd gewerkt met een online-toepassing. (naam en adres werden geanonimiseerd) echter geboortedatum en geboorteland werd wel weergegeven!!!</a:t>
            </a:r>
          </a:p>
          <a:p>
            <a:r>
              <a:rPr lang="nl-BE" dirty="0"/>
              <a:t>Uit de aangehaalde ervaringen blijkt toch dat anoniem solliciteren – maar dan best in de geautomatiseerde vorm via een online sollicitatieprogramma zeker zijn voordelen heeft, </a:t>
            </a:r>
          </a:p>
        </p:txBody>
      </p:sp>
    </p:spTree>
    <p:extLst>
      <p:ext uri="{BB962C8B-B14F-4D97-AF65-F5344CB8AC3E}">
        <p14:creationId xmlns:p14="http://schemas.microsoft.com/office/powerpoint/2010/main" val="422867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Frankrijk </a:t>
            </a:r>
            <a:endParaRPr lang="nl-BE" dirty="0"/>
          </a:p>
        </p:txBody>
      </p:sp>
      <p:sp>
        <p:nvSpPr>
          <p:cNvPr id="3" name="Tijdelijke aanduiding voor inhoud 2"/>
          <p:cNvSpPr>
            <a:spLocks noGrp="1"/>
          </p:cNvSpPr>
          <p:nvPr>
            <p:ph idx="1"/>
          </p:nvPr>
        </p:nvSpPr>
        <p:spPr/>
        <p:txBody>
          <a:bodyPr/>
          <a:lstStyle/>
          <a:p>
            <a:r>
              <a:rPr lang="nl-BE" dirty="0"/>
              <a:t>In recentere persartikels, werd gesteld dat de kansen om in Frankrijk effectief op een interview uitgenodigd te worden voor een persoon met buitenlandse roots</a:t>
            </a:r>
            <a:r>
              <a:rPr lang="nl-BE" b="1" dirty="0"/>
              <a:t>, juist door het toepassen van anoniem solliciteren, met honderd procent zou dalen</a:t>
            </a:r>
            <a:r>
              <a:rPr lang="nl-BE" dirty="0"/>
              <a:t>. Bij anonieme rekrutering heeft men als allochtoon maar een kans op tweeëntwintig om effectief uitgenodigd te worden. Bij een klassiek cv is de kans een op tien. </a:t>
            </a:r>
            <a:r>
              <a:rPr lang="nl-BE" b="1" dirty="0"/>
              <a:t>Dit wordt verklaard doordat men, bij klassieke cv’s van sollicitanten met een buitenlandse roots, meer begrip toont voor de hiaten en de periodes van inactiviteit</a:t>
            </a:r>
            <a:r>
              <a:rPr lang="nl-BE" dirty="0"/>
              <a:t>.</a:t>
            </a:r>
            <a:r>
              <a:rPr lang="en-US" dirty="0"/>
              <a:t> </a:t>
            </a:r>
            <a:r>
              <a:rPr lang="fr-BE" dirty="0"/>
              <a:t>“Le gouvernement sommé de généraliser le CV anonyme</a:t>
            </a:r>
            <a:r>
              <a:rPr lang="fr-BE" dirty="0" smtClean="0"/>
              <a:t>”. </a:t>
            </a:r>
            <a:r>
              <a:rPr lang="fr-BE" dirty="0" smtClean="0">
                <a:sym typeface="Wingdings" panose="05000000000000000000" pitchFamily="2" charset="2"/>
              </a:rPr>
              <a:t> </a:t>
            </a:r>
            <a:r>
              <a:rPr lang="fr-BE" dirty="0" err="1" smtClean="0">
                <a:sym typeface="Wingdings" panose="05000000000000000000" pitchFamily="2" charset="2"/>
              </a:rPr>
              <a:t>werkt</a:t>
            </a:r>
            <a:r>
              <a:rPr lang="fr-BE" dirty="0" smtClean="0">
                <a:sym typeface="Wingdings" panose="05000000000000000000" pitchFamily="2" charset="2"/>
              </a:rPr>
              <a:t> </a:t>
            </a:r>
            <a:r>
              <a:rPr lang="fr-BE" dirty="0" err="1" smtClean="0">
                <a:sym typeface="Wingdings" panose="05000000000000000000" pitchFamily="2" charset="2"/>
              </a:rPr>
              <a:t>wel</a:t>
            </a:r>
            <a:r>
              <a:rPr lang="fr-BE" dirty="0" smtClean="0">
                <a:sym typeface="Wingdings" panose="05000000000000000000" pitchFamily="2" charset="2"/>
              </a:rPr>
              <a:t> </a:t>
            </a:r>
            <a:r>
              <a:rPr lang="fr-BE" dirty="0" err="1" smtClean="0">
                <a:sym typeface="Wingdings" panose="05000000000000000000" pitchFamily="2" charset="2"/>
              </a:rPr>
              <a:t>als</a:t>
            </a:r>
            <a:r>
              <a:rPr lang="fr-BE" dirty="0" smtClean="0">
                <a:sym typeface="Wingdings" panose="05000000000000000000" pitchFamily="2" charset="2"/>
              </a:rPr>
              <a:t> vicieuse </a:t>
            </a:r>
            <a:r>
              <a:rPr lang="fr-BE" dirty="0" err="1" smtClean="0">
                <a:sym typeface="Wingdings" panose="05000000000000000000" pitchFamily="2" charset="2"/>
              </a:rPr>
              <a:t>cirkel</a:t>
            </a:r>
            <a:r>
              <a:rPr lang="fr-BE" dirty="0" smtClean="0">
                <a:sym typeface="Wingdings" panose="05000000000000000000" pitchFamily="2" charset="2"/>
              </a:rPr>
              <a:t>! </a:t>
            </a:r>
            <a:endParaRPr lang="nl-BE" dirty="0"/>
          </a:p>
        </p:txBody>
      </p:sp>
    </p:spTree>
    <p:extLst>
      <p:ext uri="{BB962C8B-B14F-4D97-AF65-F5344CB8AC3E}">
        <p14:creationId xmlns:p14="http://schemas.microsoft.com/office/powerpoint/2010/main" val="1310263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Ervaringen in eigen land </a:t>
            </a:r>
            <a:endParaRPr lang="nl-BE" dirty="0"/>
          </a:p>
        </p:txBody>
      </p:sp>
      <p:sp>
        <p:nvSpPr>
          <p:cNvPr id="3" name="Tijdelijke aanduiding voor inhoud 2"/>
          <p:cNvSpPr>
            <a:spLocks noGrp="1"/>
          </p:cNvSpPr>
          <p:nvPr>
            <p:ph idx="1"/>
          </p:nvPr>
        </p:nvSpPr>
        <p:spPr/>
        <p:txBody>
          <a:bodyPr/>
          <a:lstStyle/>
          <a:p>
            <a:r>
              <a:rPr lang="nl-BE" dirty="0"/>
              <a:t>In België beperken de ervaringen zich grotendeels tot de invoering van het anoniem solliciteren bij de </a:t>
            </a:r>
            <a:r>
              <a:rPr lang="nl-BE" b="1" dirty="0"/>
              <a:t>overheidsrekrutering Selor</a:t>
            </a:r>
            <a:r>
              <a:rPr lang="nl-BE" dirty="0"/>
              <a:t>. Het bureau maakt gebruik van een zelf ontwikkelde internetdatabank waardoor de selectie van sollicitanten enkel op basis van objectieve criteria plaatsvindt</a:t>
            </a:r>
            <a:r>
              <a:rPr lang="nl-BE" dirty="0" smtClean="0"/>
              <a:t>.</a:t>
            </a:r>
          </a:p>
          <a:p>
            <a:r>
              <a:rPr lang="nl-BE" dirty="0"/>
              <a:t>Het spreekt voor zich dat de grote bedrijven in België wel werken met een </a:t>
            </a:r>
            <a:r>
              <a:rPr lang="nl-BE" b="1" dirty="0"/>
              <a:t>online tools voor sollicitaties</a:t>
            </a:r>
            <a:r>
              <a:rPr lang="nl-BE" dirty="0"/>
              <a:t>. Deze tools laten wellicht toe om de kandidaturen in bepaalde mate te anonimiseren. Of er echt gebruik wordt gemaakt van de technische mogelijkheid om te anonimiseren is dus niet echt geweten. Er bestaat </a:t>
            </a:r>
            <a:r>
              <a:rPr lang="nl-BE" b="1" dirty="0"/>
              <a:t>weinig of geen onderzoek </a:t>
            </a:r>
            <a:r>
              <a:rPr lang="nl-BE" b="1" dirty="0" smtClean="0"/>
              <a:t>hierover.</a:t>
            </a:r>
            <a:endParaRPr lang="nl-BE" b="1" dirty="0"/>
          </a:p>
        </p:txBody>
      </p:sp>
    </p:spTree>
    <p:extLst>
      <p:ext uri="{BB962C8B-B14F-4D97-AF65-F5344CB8AC3E}">
        <p14:creationId xmlns:p14="http://schemas.microsoft.com/office/powerpoint/2010/main" val="668600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Moeilijkheden en uitdagingen </a:t>
            </a:r>
            <a:endParaRPr lang="nl-BE" dirty="0"/>
          </a:p>
        </p:txBody>
      </p:sp>
      <p:sp>
        <p:nvSpPr>
          <p:cNvPr id="3" name="Tijdelijke aanduiding voor inhoud 2"/>
          <p:cNvSpPr>
            <a:spLocks noGrp="1"/>
          </p:cNvSpPr>
          <p:nvPr>
            <p:ph idx="1"/>
          </p:nvPr>
        </p:nvSpPr>
        <p:spPr>
          <a:xfrm>
            <a:off x="1103312" y="1532586"/>
            <a:ext cx="8946541" cy="4715813"/>
          </a:xfrm>
        </p:spPr>
        <p:txBody>
          <a:bodyPr>
            <a:normAutofit lnSpcReduction="10000"/>
          </a:bodyPr>
          <a:lstStyle/>
          <a:p>
            <a:pPr lvl="1"/>
            <a:r>
              <a:rPr lang="nl-BE" dirty="0"/>
              <a:t>het kostenplaatje </a:t>
            </a:r>
            <a:endParaRPr lang="nl-BE" dirty="0" smtClean="0"/>
          </a:p>
          <a:p>
            <a:pPr lvl="1"/>
            <a:r>
              <a:rPr lang="nl-BE" dirty="0"/>
              <a:t>“ambachtelijke methode” ook niet erg </a:t>
            </a:r>
            <a:r>
              <a:rPr lang="nl-BE" dirty="0" smtClean="0"/>
              <a:t>waterdicht</a:t>
            </a:r>
          </a:p>
          <a:p>
            <a:pPr lvl="1"/>
            <a:r>
              <a:rPr lang="nl-BE" dirty="0"/>
              <a:t>discriminatie zich toch kan voordoen in de volgende stap van in de selectieprocedure. </a:t>
            </a:r>
            <a:endParaRPr lang="nl-BE" dirty="0" smtClean="0"/>
          </a:p>
          <a:p>
            <a:r>
              <a:rPr lang="nl-BE" dirty="0"/>
              <a:t>Voor vele kandidaten met buitenlandse roots of kandidaten met een bepaalde leeftijd of een handicap, is het zo dat ze de eerste horde al niet overspringen. Uit de verschillende geciteerde pilootprojecten en onderzoeken, blijkt dit </a:t>
            </a:r>
            <a:r>
              <a:rPr lang="nl-BE" dirty="0" smtClean="0"/>
              <a:t>onomstotelijk.</a:t>
            </a:r>
          </a:p>
          <a:p>
            <a:r>
              <a:rPr lang="nl-BE" dirty="0"/>
              <a:t>uitdaging is dan ook om te kijken naar technische, geautomatiseerde oplossingen, die weliswaar bij de aanvang een investering vormen, maar die zichzelf </a:t>
            </a:r>
            <a:r>
              <a:rPr lang="nl-BE" dirty="0" smtClean="0"/>
              <a:t>terugbetalen</a:t>
            </a:r>
          </a:p>
          <a:p>
            <a:r>
              <a:rPr lang="nl-BE" dirty="0"/>
              <a:t>om hierrond zeker nog meer testen en onderzoeken te doen, zodat de argwaan die steeds weer opduikt voor een groot deel kan worden weggenomen</a:t>
            </a:r>
            <a:endParaRPr lang="nl-BE" dirty="0" smtClean="0"/>
          </a:p>
          <a:p>
            <a:endParaRPr lang="nl-BE" dirty="0"/>
          </a:p>
        </p:txBody>
      </p:sp>
    </p:spTree>
    <p:extLst>
      <p:ext uri="{BB962C8B-B14F-4D97-AF65-F5344CB8AC3E}">
        <p14:creationId xmlns:p14="http://schemas.microsoft.com/office/powerpoint/2010/main" val="3000090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Werkzaamheden in de NAR </a:t>
            </a:r>
            <a:endParaRPr lang="nl-BE" dirty="0"/>
          </a:p>
        </p:txBody>
      </p:sp>
      <p:sp>
        <p:nvSpPr>
          <p:cNvPr id="3" name="Tijdelijke aanduiding voor inhoud 2"/>
          <p:cNvSpPr>
            <a:spLocks noGrp="1"/>
          </p:cNvSpPr>
          <p:nvPr>
            <p:ph idx="1"/>
          </p:nvPr>
        </p:nvSpPr>
        <p:spPr/>
        <p:txBody>
          <a:bodyPr>
            <a:normAutofit fontScale="92500" lnSpcReduction="20000"/>
          </a:bodyPr>
          <a:lstStyle/>
          <a:p>
            <a:r>
              <a:rPr lang="nl-BE" dirty="0"/>
              <a:t>loop van 2014 zijn uitvoerige debatten </a:t>
            </a:r>
            <a:endParaRPr lang="nl-BE" dirty="0" smtClean="0"/>
          </a:p>
          <a:p>
            <a:r>
              <a:rPr lang="nl-BE" dirty="0" smtClean="0"/>
              <a:t>Thema werd verkend aan de hand van persartikels, ervaringen, hoorzittingen.  -&gt; </a:t>
            </a:r>
            <a:r>
              <a:rPr lang="nl-BE" dirty="0"/>
              <a:t>uitgenodigde sprekers, met uitzondering van de vertegenwoordiger van Selor, stonden allemaal zeer negatief t.o.v. het </a:t>
            </a:r>
            <a:r>
              <a:rPr lang="nl-BE" dirty="0" smtClean="0"/>
              <a:t>issue!</a:t>
            </a:r>
          </a:p>
          <a:p>
            <a:r>
              <a:rPr lang="nl-BE" dirty="0"/>
              <a:t>De werkgeversbank wees op het feit dat de moeilijkheden die bepaalde doelgroepen op de arbeidsmarkt ondervinden, niet per definitie toe te wijzen zijn aan discriminerend gedrag van werkgevers. Volgens hen is de ongelijkheid op de arbeidsmarkt te verklaren door de “realiteit van de werkgelegenheid in België en bepaalde leemten in het onderwijsstelsel voor sommige groepen van personen die specifieke moeilijkheden </a:t>
            </a:r>
            <a:r>
              <a:rPr lang="nl-BE" dirty="0" smtClean="0"/>
              <a:t>ondervinden, </a:t>
            </a:r>
          </a:p>
          <a:p>
            <a:r>
              <a:rPr lang="nl-BE" b="1" dirty="0"/>
              <a:t>Dit wordt zeker niet door de vakbonden onderschreven</a:t>
            </a:r>
            <a:r>
              <a:rPr lang="nl-BE" dirty="0"/>
              <a:t>. </a:t>
            </a:r>
            <a:r>
              <a:rPr lang="nl-BE" dirty="0" smtClean="0"/>
              <a:t>gebruik </a:t>
            </a:r>
            <a:r>
              <a:rPr lang="nl-BE" dirty="0"/>
              <a:t>maken van innoverende rekruteringsinstrumenten zoals anoniem solliciteren </a:t>
            </a:r>
            <a:r>
              <a:rPr lang="nl-BE" dirty="0" smtClean="0"/>
              <a:t>kan </a:t>
            </a:r>
            <a:r>
              <a:rPr lang="nl-BE" dirty="0"/>
              <a:t>aantonen dat de werkgeversfederaties onderschatten hoe erg vooroordelen spelen bij de toegepaste procedures van rekrutering</a:t>
            </a:r>
            <a:endParaRPr lang="nl-BE" dirty="0" smtClean="0"/>
          </a:p>
          <a:p>
            <a:endParaRPr lang="nl-BE" dirty="0" smtClean="0"/>
          </a:p>
          <a:p>
            <a:endParaRPr lang="nl-BE" dirty="0"/>
          </a:p>
        </p:txBody>
      </p:sp>
    </p:spTree>
    <p:extLst>
      <p:ext uri="{BB962C8B-B14F-4D97-AF65-F5344CB8AC3E}">
        <p14:creationId xmlns:p14="http://schemas.microsoft.com/office/powerpoint/2010/main" val="1144529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Algemene beschouwingen </a:t>
            </a:r>
            <a:endParaRPr lang="nl-BE" dirty="0"/>
          </a:p>
        </p:txBody>
      </p:sp>
      <p:sp>
        <p:nvSpPr>
          <p:cNvPr id="3" name="Tijdelijke aanduiding voor inhoud 2"/>
          <p:cNvSpPr>
            <a:spLocks noGrp="1"/>
          </p:cNvSpPr>
          <p:nvPr>
            <p:ph idx="1"/>
          </p:nvPr>
        </p:nvSpPr>
        <p:spPr/>
        <p:txBody>
          <a:bodyPr/>
          <a:lstStyle/>
          <a:p>
            <a:r>
              <a:rPr lang="nl-BE" dirty="0"/>
              <a:t>het vergroten van de kansen voor de mensen met buitenlandse roots op de </a:t>
            </a:r>
            <a:r>
              <a:rPr lang="nl-BE" dirty="0" smtClean="0"/>
              <a:t>arbeidsmarkt</a:t>
            </a:r>
          </a:p>
          <a:p>
            <a:r>
              <a:rPr lang="nl-BE" dirty="0" smtClean="0"/>
              <a:t>Focus op die vormen van discriminatie, maar er zijn natuurlijk nog veel andere gevallen van discriminatie (geslacht ,  leeftijd, sociale afkomst, </a:t>
            </a:r>
            <a:r>
              <a:rPr lang="nl-BE" dirty="0" err="1" smtClean="0"/>
              <a:t>etc</a:t>
            </a:r>
            <a:r>
              <a:rPr lang="nl-BE" dirty="0" smtClean="0"/>
              <a:t>)</a:t>
            </a:r>
            <a:endParaRPr lang="nl-BE" dirty="0"/>
          </a:p>
        </p:txBody>
      </p:sp>
    </p:spTree>
    <p:extLst>
      <p:ext uri="{BB962C8B-B14F-4D97-AF65-F5344CB8AC3E}">
        <p14:creationId xmlns:p14="http://schemas.microsoft.com/office/powerpoint/2010/main" val="2717540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Besluiten </a:t>
            </a:r>
            <a:endParaRPr lang="nl-BE" dirty="0"/>
          </a:p>
        </p:txBody>
      </p:sp>
      <p:sp>
        <p:nvSpPr>
          <p:cNvPr id="3" name="Tijdelijke aanduiding voor inhoud 2"/>
          <p:cNvSpPr>
            <a:spLocks noGrp="1"/>
          </p:cNvSpPr>
          <p:nvPr>
            <p:ph idx="1"/>
          </p:nvPr>
        </p:nvSpPr>
        <p:spPr>
          <a:xfrm>
            <a:off x="1103312" y="1390918"/>
            <a:ext cx="8946541" cy="4857481"/>
          </a:xfrm>
        </p:spPr>
        <p:txBody>
          <a:bodyPr>
            <a:normAutofit/>
          </a:bodyPr>
          <a:lstStyle/>
          <a:p>
            <a:r>
              <a:rPr lang="nl-BE" dirty="0" smtClean="0"/>
              <a:t>Uitdagingen : </a:t>
            </a:r>
          </a:p>
          <a:p>
            <a:pPr lvl="1"/>
            <a:r>
              <a:rPr lang="nl-BE" dirty="0"/>
              <a:t>discriminatie op de arbeidsmarkt wel degelijk een realiteit </a:t>
            </a:r>
            <a:r>
              <a:rPr lang="nl-BE" dirty="0" smtClean="0"/>
              <a:t>is (socio-economische monitoring)</a:t>
            </a:r>
          </a:p>
          <a:p>
            <a:pPr lvl="1"/>
            <a:r>
              <a:rPr lang="nl-BE" dirty="0"/>
              <a:t>Discriminatie is natuurlijk niet steeds – en meestal niet – een bewust proces</a:t>
            </a:r>
            <a:r>
              <a:rPr lang="nl-BE" dirty="0" smtClean="0"/>
              <a:t>.</a:t>
            </a:r>
          </a:p>
          <a:p>
            <a:pPr lvl="1"/>
            <a:r>
              <a:rPr lang="nl-BE" i="1" dirty="0"/>
              <a:t>Anoniem solliciteren is geen wondermiddel dat discriminatie bij werving en selectie oplost. Het is eerder een instrument dat tijdelijk ingezet kan worden om uit te sluiten dat er op oneigenlijke gronden wordt </a:t>
            </a:r>
            <a:r>
              <a:rPr lang="nl-BE" i="1" dirty="0" smtClean="0"/>
              <a:t>geselecteerd. </a:t>
            </a:r>
          </a:p>
          <a:p>
            <a:pPr lvl="1"/>
            <a:r>
              <a:rPr lang="nl-BE" i="1" dirty="0"/>
              <a:t>Het voordeel van anoniem solliciteren is dat het gelijke kansen creëert voor iedereen. Het maakt mogelijk dat mensen gekozen worden op basis van hun kwalificaties zonder dat zij worden afgerekend op de maatschappelijke categorie waar zij toe behoren: allochtoon, vrouw, gehandicapte of </a:t>
            </a:r>
            <a:r>
              <a:rPr lang="nl-BE" i="1" dirty="0" smtClean="0"/>
              <a:t>oudere</a:t>
            </a:r>
            <a:endParaRPr lang="nl-BE" dirty="0" smtClean="0"/>
          </a:p>
        </p:txBody>
      </p:sp>
    </p:spTree>
    <p:extLst>
      <p:ext uri="{BB962C8B-B14F-4D97-AF65-F5344CB8AC3E}">
        <p14:creationId xmlns:p14="http://schemas.microsoft.com/office/powerpoint/2010/main" val="786654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Besluiten</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dirty="0"/>
              <a:t>Aanbevelingen </a:t>
            </a:r>
            <a:r>
              <a:rPr lang="nl-BE" dirty="0" smtClean="0"/>
              <a:t>: </a:t>
            </a:r>
          </a:p>
          <a:p>
            <a:pPr lvl="1"/>
            <a:r>
              <a:rPr lang="nl-BE" dirty="0"/>
              <a:t>meer aandacht te besteden aan het instrument “anoniem solliciteren”, het dieper te laten onderzoeken, niet alleen naar potentieel effect op de kans om gediscrimineerd te worden, maar ook naar de kostenefficiëntie mocht een dergelijk instrument een gestandaardiseerde manier van werken worden in elke </a:t>
            </a:r>
            <a:r>
              <a:rPr lang="nl-BE" dirty="0" smtClean="0"/>
              <a:t>sollicitatieprocedure…</a:t>
            </a:r>
          </a:p>
          <a:p>
            <a:pPr lvl="1"/>
            <a:r>
              <a:rPr lang="nl-BE" dirty="0"/>
              <a:t>over haalbare oplossingen voor kleinere ondernemingen, eventueel door te werken met tussenpersonen, rekruteringsbedrijven of platformen, al dan niet publiek aangeboden, zodat kleine bedrijven niet worden opgezadeld met excessieve kosten. </a:t>
            </a:r>
            <a:endParaRPr lang="en-US" dirty="0"/>
          </a:p>
          <a:p>
            <a:pPr lvl="1"/>
            <a:r>
              <a:rPr lang="nl-BE" dirty="0"/>
              <a:t>zeker werk gemaakt worden van een aanvullend beleid. Focus moet zeker liggen op de voor de functie vereiste competenties. Herbekijken wat er eventueel verkeerd gaat op niveau van vorming, opleiding en het onderwijsstelsel kunnen uiteraard ook bijdragen tot het wegwerken van de ongelijke kansen op de slecht functionerende arbeidsmarkt. </a:t>
            </a:r>
            <a:endParaRPr lang="en-US" dirty="0"/>
          </a:p>
          <a:p>
            <a:pPr lvl="1"/>
            <a:endParaRPr lang="nl-BE" dirty="0" smtClean="0"/>
          </a:p>
          <a:p>
            <a:endParaRPr lang="nl-BE" dirty="0"/>
          </a:p>
          <a:p>
            <a:endParaRPr lang="nl-BE" dirty="0"/>
          </a:p>
        </p:txBody>
      </p:sp>
    </p:spTree>
    <p:extLst>
      <p:ext uri="{BB962C8B-B14F-4D97-AF65-F5344CB8AC3E}">
        <p14:creationId xmlns:p14="http://schemas.microsoft.com/office/powerpoint/2010/main" val="390432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Onze uitgangspunten </a:t>
            </a:r>
            <a:endParaRPr lang="nl-BE" dirty="0"/>
          </a:p>
        </p:txBody>
      </p:sp>
      <p:sp>
        <p:nvSpPr>
          <p:cNvPr id="3" name="Tijdelijke aanduiding voor inhoud 2"/>
          <p:cNvSpPr>
            <a:spLocks noGrp="1"/>
          </p:cNvSpPr>
          <p:nvPr>
            <p:ph idx="1"/>
          </p:nvPr>
        </p:nvSpPr>
        <p:spPr/>
        <p:txBody>
          <a:bodyPr>
            <a:normAutofit lnSpcReduction="10000"/>
          </a:bodyPr>
          <a:lstStyle/>
          <a:p>
            <a:r>
              <a:rPr lang="nl-BE" sz="2800" dirty="0"/>
              <a:t>laatste ACV “zeggenschapscongres” hebben we ons geëngageerd om de diverse groepen van werknemers met buitenlandse roots of een migratieachtergrond een volwaardige </a:t>
            </a:r>
            <a:r>
              <a:rPr lang="nl-BE" sz="2800" dirty="0" smtClean="0"/>
              <a:t>plaats:</a:t>
            </a:r>
          </a:p>
          <a:p>
            <a:pPr lvl="1"/>
            <a:r>
              <a:rPr lang="nl-BE" sz="2800" dirty="0"/>
              <a:t>nodig en mogelijk, in hun taal te informeren over hun rechten en de mogelijkheden om die rechten af te dwingen. </a:t>
            </a:r>
            <a:endParaRPr lang="en-US" sz="2800" dirty="0"/>
          </a:p>
          <a:p>
            <a:pPr lvl="1"/>
            <a:r>
              <a:rPr lang="nl-BE" sz="2800" dirty="0"/>
              <a:t>Dit veronderstelt natuurlijk dat deze mensen met een migratieachtergrond aan het werk zijn of aan werk geraken. </a:t>
            </a:r>
            <a:endParaRPr lang="en-US" sz="2800" dirty="0"/>
          </a:p>
          <a:p>
            <a:pPr lvl="1"/>
            <a:endParaRPr lang="nl-BE" dirty="0"/>
          </a:p>
        </p:txBody>
      </p:sp>
    </p:spTree>
    <p:extLst>
      <p:ext uri="{BB962C8B-B14F-4D97-AF65-F5344CB8AC3E}">
        <p14:creationId xmlns:p14="http://schemas.microsoft.com/office/powerpoint/2010/main" val="3563623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Vaststellingen socio-economische monitoring</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dirty="0" smtClean="0"/>
              <a:t>M.b.t. de “activiteitsgraad</a:t>
            </a:r>
            <a:r>
              <a:rPr lang="nl-BE" dirty="0"/>
              <a:t>” zijn er grote verschillen waar te nemen tussen mensen van Belgische origine en buitenlandse origine enerzijds en tussen mensen zonder en met migratieachtergrond </a:t>
            </a:r>
            <a:r>
              <a:rPr lang="nl-BE" dirty="0" smtClean="0"/>
              <a:t>anderzijds; </a:t>
            </a:r>
          </a:p>
          <a:p>
            <a:pPr lvl="1"/>
            <a:r>
              <a:rPr lang="nl-BE" dirty="0" smtClean="0"/>
              <a:t>Activiteitsgraad Afrika of Azië : </a:t>
            </a:r>
            <a:r>
              <a:rPr lang="nl-BE" dirty="0"/>
              <a:t>minder dan 50%. </a:t>
            </a:r>
            <a:endParaRPr lang="nl-BE" dirty="0" smtClean="0"/>
          </a:p>
          <a:p>
            <a:pPr lvl="1"/>
            <a:r>
              <a:rPr lang="nl-BE" dirty="0" smtClean="0"/>
              <a:t>De </a:t>
            </a:r>
            <a:r>
              <a:rPr lang="nl-BE" dirty="0"/>
              <a:t>laagste werkgelegenheidsgraden worden waargenomen voor vrouwen met een origine uit kandidaat-lidstaten en de vrouwen met een origine uit de Maghreb (respectievelijk 29,2% en 31,5</a:t>
            </a:r>
            <a:r>
              <a:rPr lang="nl-BE" dirty="0" smtClean="0"/>
              <a:t>%). : </a:t>
            </a:r>
            <a:r>
              <a:rPr lang="nl-BE" dirty="0"/>
              <a:t>“dubbele discriminatie”: het feit vrouw te zijn en van buitenlandse afkomst.</a:t>
            </a:r>
            <a:endParaRPr lang="en-US" dirty="0"/>
          </a:p>
          <a:p>
            <a:pPr lvl="1"/>
            <a:r>
              <a:rPr lang="nl-BE" dirty="0"/>
              <a:t>niet alle sectoren even toegankelijk of “ontoegankelijk” zijn voor mensen met een andere </a:t>
            </a:r>
            <a:r>
              <a:rPr lang="nl-BE" dirty="0" smtClean="0"/>
              <a:t>origine: </a:t>
            </a:r>
            <a:r>
              <a:rPr lang="nl-BE" dirty="0"/>
              <a:t>onderwijs en de overheidsadministratie “ontoegankelijk” </a:t>
            </a:r>
            <a:r>
              <a:rPr lang="nl-BE" dirty="0" smtClean="0"/>
              <a:t>!</a:t>
            </a:r>
          </a:p>
          <a:p>
            <a:pPr lvl="1"/>
            <a:r>
              <a:rPr lang="nl-BE" dirty="0" smtClean="0"/>
              <a:t>Statuut : </a:t>
            </a:r>
            <a:r>
              <a:rPr lang="nl-BE" dirty="0"/>
              <a:t>duidelijke segregatie </a:t>
            </a:r>
            <a:r>
              <a:rPr lang="nl-BE" dirty="0" smtClean="0"/>
              <a:t>: </a:t>
            </a:r>
            <a:r>
              <a:rPr lang="nl-BE" dirty="0"/>
              <a:t>merendeel </a:t>
            </a:r>
            <a:r>
              <a:rPr lang="nl-BE" dirty="0" smtClean="0"/>
              <a:t>van de mensen met een migratieachtergrond heeft een </a:t>
            </a:r>
            <a:r>
              <a:rPr lang="nl-BE" dirty="0"/>
              <a:t>arbeidsovereenkomst als </a:t>
            </a:r>
            <a:r>
              <a:rPr lang="nl-BE" dirty="0" smtClean="0"/>
              <a:t>arbeider, uitzendarbeid en te werkstelling in de sector van de dienstencheques. </a:t>
            </a:r>
            <a:endParaRPr lang="nl-BE" dirty="0"/>
          </a:p>
        </p:txBody>
      </p:sp>
    </p:spTree>
    <p:extLst>
      <p:ext uri="{BB962C8B-B14F-4D97-AF65-F5344CB8AC3E}">
        <p14:creationId xmlns:p14="http://schemas.microsoft.com/office/powerpoint/2010/main" val="34361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Voorlopige conclusies en aanbevelingen </a:t>
            </a:r>
            <a:endParaRPr lang="nl-BE" dirty="0"/>
          </a:p>
        </p:txBody>
      </p:sp>
      <p:sp>
        <p:nvSpPr>
          <p:cNvPr id="3" name="Tijdelijke aanduiding voor inhoud 2"/>
          <p:cNvSpPr>
            <a:spLocks noGrp="1"/>
          </p:cNvSpPr>
          <p:nvPr>
            <p:ph idx="1"/>
          </p:nvPr>
        </p:nvSpPr>
        <p:spPr/>
        <p:txBody>
          <a:bodyPr/>
          <a:lstStyle/>
          <a:p>
            <a:r>
              <a:rPr lang="nl-BE" dirty="0"/>
              <a:t>verschillen in </a:t>
            </a:r>
            <a:r>
              <a:rPr lang="nl-BE" dirty="0" smtClean="0"/>
              <a:t>de</a:t>
            </a:r>
            <a:r>
              <a:rPr lang="en-US" dirty="0"/>
              <a:t> </a:t>
            </a:r>
            <a:r>
              <a:rPr lang="nl-BE" dirty="0" smtClean="0"/>
              <a:t>arbeidsmarktsituatie </a:t>
            </a:r>
            <a:r>
              <a:rPr lang="nl-BE" dirty="0"/>
              <a:t>van personen met de Belgische nationaliteit en deze met een niet-EU-nationaliteit </a:t>
            </a:r>
            <a:r>
              <a:rPr lang="nl-BE" b="1" u="sng" dirty="0"/>
              <a:t>een stuk groter zijn dan in de grote meerderheid van </a:t>
            </a:r>
            <a:r>
              <a:rPr lang="nl-BE" b="1" u="sng" dirty="0" smtClean="0"/>
              <a:t>EU-landen</a:t>
            </a:r>
          </a:p>
          <a:p>
            <a:r>
              <a:rPr lang="nl-BE" i="1" dirty="0" smtClean="0"/>
              <a:t>“Onderzoek</a:t>
            </a:r>
            <a:r>
              <a:rPr lang="nl-BE" i="1" dirty="0"/>
              <a:t>, onder meer van het Centrum (Diversiteitsbarometer Werk, 2012), heeft overtuigend aangetoond dat een ongelijke behandeling op basis van origine geen marginaal fenomeen is.” </a:t>
            </a:r>
            <a:r>
              <a:rPr lang="nl-BE" dirty="0"/>
              <a:t>Onder discriminatie wordt dan wel begrepen “</a:t>
            </a:r>
            <a:r>
              <a:rPr lang="nl-BE" i="1" dirty="0"/>
              <a:t>selectie- en wervingsproces waarin groepen van vreemde origine, jongeren en 50-plussers, personen met een handicap,… minder kansen krijgen</a:t>
            </a:r>
            <a:r>
              <a:rPr lang="nl-BE" dirty="0"/>
              <a:t>”.</a:t>
            </a:r>
            <a:r>
              <a:rPr lang="en-US" dirty="0"/>
              <a:t> </a:t>
            </a:r>
            <a:r>
              <a:rPr lang="nl-BE" sz="1400" dirty="0"/>
              <a:t>Socio-economische monitoring, pag. 309</a:t>
            </a:r>
            <a:r>
              <a:rPr lang="nl-BE" dirty="0"/>
              <a:t>.</a:t>
            </a:r>
            <a:endParaRPr lang="en-US" dirty="0"/>
          </a:p>
          <a:p>
            <a:endParaRPr lang="nl-BE" b="1" u="sng" dirty="0"/>
          </a:p>
        </p:txBody>
      </p:sp>
    </p:spTree>
    <p:extLst>
      <p:ext uri="{BB962C8B-B14F-4D97-AF65-F5344CB8AC3E}">
        <p14:creationId xmlns:p14="http://schemas.microsoft.com/office/powerpoint/2010/main" val="2918305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Maatschappelijke relevantie </a:t>
            </a:r>
            <a:endParaRPr lang="nl-BE" dirty="0"/>
          </a:p>
        </p:txBody>
      </p:sp>
      <p:sp>
        <p:nvSpPr>
          <p:cNvPr id="3" name="Tijdelijke aanduiding voor inhoud 2"/>
          <p:cNvSpPr>
            <a:spLocks noGrp="1"/>
          </p:cNvSpPr>
          <p:nvPr>
            <p:ph idx="1"/>
          </p:nvPr>
        </p:nvSpPr>
        <p:spPr/>
        <p:txBody>
          <a:bodyPr/>
          <a:lstStyle/>
          <a:p>
            <a:r>
              <a:rPr lang="nl-BE" dirty="0"/>
              <a:t>Het maatschappelijk probleem van de segregatie op de arbeidsmarkt, is een feit waar men niet omheen kan. Dit maakt het moeilijk om mensen met een vreemde origine of een migratieachtergrond te blijven motiveren om de nodige scholing en opleiding te volgen, en vervolgens actief te blijven zoeken naar werk.</a:t>
            </a:r>
            <a:endParaRPr lang="en-US" dirty="0"/>
          </a:p>
          <a:p>
            <a:r>
              <a:rPr lang="nl-BE" dirty="0" smtClean="0"/>
              <a:t>Bedrijven – gemiste kansen (door het niet aanwerven van de competente medewerkers – wegens vooroordelen) </a:t>
            </a:r>
          </a:p>
          <a:p>
            <a:r>
              <a:rPr lang="nl-BE" i="1" dirty="0"/>
              <a:t>Door discriminatie en negatieve beeldvorming van allochtonen gaat er nog teveel fout op arbeidsmarkt</a:t>
            </a:r>
            <a:r>
              <a:rPr lang="nl-BE" b="1" i="1" u="sng" dirty="0"/>
              <a:t>. Discriminatie op de arbeidsmarkt veroorzaakt werkloosheid en is een belemmering voor de integratie van minderheden</a:t>
            </a:r>
            <a:endParaRPr lang="nl-BE" b="1" u="sng" dirty="0"/>
          </a:p>
        </p:txBody>
      </p:sp>
    </p:spTree>
    <p:extLst>
      <p:ext uri="{BB962C8B-B14F-4D97-AF65-F5344CB8AC3E}">
        <p14:creationId xmlns:p14="http://schemas.microsoft.com/office/powerpoint/2010/main" val="1964377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Maatschappelijke relevantie</a:t>
            </a:r>
            <a:endParaRPr lang="nl-BE" dirty="0"/>
          </a:p>
        </p:txBody>
      </p:sp>
      <p:sp>
        <p:nvSpPr>
          <p:cNvPr id="3" name="Tijdelijke aanduiding voor inhoud 2"/>
          <p:cNvSpPr>
            <a:spLocks noGrp="1"/>
          </p:cNvSpPr>
          <p:nvPr>
            <p:ph idx="1"/>
          </p:nvPr>
        </p:nvSpPr>
        <p:spPr>
          <a:xfrm>
            <a:off x="1103312" y="1378040"/>
            <a:ext cx="8946541" cy="4870360"/>
          </a:xfrm>
        </p:spPr>
        <p:txBody>
          <a:bodyPr>
            <a:normAutofit/>
          </a:bodyPr>
          <a:lstStyle/>
          <a:p>
            <a:r>
              <a:rPr lang="nl-BE" i="1" dirty="0"/>
              <a:t>“Economic Survey” </a:t>
            </a:r>
            <a:r>
              <a:rPr lang="nl-BE" dirty="0"/>
              <a:t>over België (OESO, 2015</a:t>
            </a:r>
            <a:r>
              <a:rPr lang="nl-BE" dirty="0" smtClean="0"/>
              <a:t>):  </a:t>
            </a:r>
            <a:r>
              <a:rPr lang="nl-BE" dirty="0"/>
              <a:t>het verbeteren van de arbeidsmarktpositie van </a:t>
            </a:r>
            <a:r>
              <a:rPr lang="nl-BE" dirty="0" smtClean="0"/>
              <a:t>immigranten wordt </a:t>
            </a:r>
            <a:r>
              <a:rPr lang="nl-BE" dirty="0"/>
              <a:t>benoemd als een belangrijke aanbeveling voor ons </a:t>
            </a:r>
            <a:r>
              <a:rPr lang="nl-BE" dirty="0" smtClean="0"/>
              <a:t>land; </a:t>
            </a:r>
          </a:p>
          <a:p>
            <a:r>
              <a:rPr lang="nl-BE" dirty="0"/>
              <a:t>aantal studies tonen aan dat als “ </a:t>
            </a:r>
            <a:r>
              <a:rPr lang="nl-BE" i="1" dirty="0"/>
              <a:t>het aantal kandidaten voor een bepaalde vacature groot genoeg is,  mensen met een anders klinkende naam slechts de helft zoveel kans hebben om te worden uitgenodigd voor een sollicitatiegesprek, ook al hebben ze gelijkaardige </a:t>
            </a:r>
            <a:r>
              <a:rPr lang="nl-BE" i="1" dirty="0" smtClean="0"/>
              <a:t>kwalificaties</a:t>
            </a:r>
          </a:p>
          <a:p>
            <a:r>
              <a:rPr lang="nl-BE" dirty="0" smtClean="0"/>
              <a:t>Daarbij </a:t>
            </a:r>
            <a:r>
              <a:rPr lang="nl-BE" dirty="0"/>
              <a:t>mag niet uit het oog worden verloren dat </a:t>
            </a:r>
            <a:r>
              <a:rPr lang="nl-BE" b="1" dirty="0"/>
              <a:t>migratie een positief verhaal is</a:t>
            </a:r>
            <a:r>
              <a:rPr lang="nl-BE" dirty="0"/>
              <a:t>. Niet alleen voor de migrant zelf, die in ons land economische kansen krijgt, die in het land van herkomst niet altijd beschikbaar zijn, maar ook voor de autochtone bevolking. </a:t>
            </a:r>
            <a:r>
              <a:rPr lang="nl-BE" b="1" dirty="0"/>
              <a:t>Diversiteit verrijkt de </a:t>
            </a:r>
            <a:r>
              <a:rPr lang="nl-BE" b="1" dirty="0" smtClean="0"/>
              <a:t>samenleving</a:t>
            </a:r>
            <a:r>
              <a:rPr lang="nl-BE" dirty="0"/>
              <a:t> </a:t>
            </a:r>
            <a:endParaRPr lang="en-US" dirty="0"/>
          </a:p>
          <a:p>
            <a:endParaRPr lang="nl-BE" dirty="0"/>
          </a:p>
        </p:txBody>
      </p:sp>
    </p:spTree>
    <p:extLst>
      <p:ext uri="{BB962C8B-B14F-4D97-AF65-F5344CB8AC3E}">
        <p14:creationId xmlns:p14="http://schemas.microsoft.com/office/powerpoint/2010/main" val="3651560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Wat kan gedaan worden ? </a:t>
            </a:r>
            <a:endParaRPr lang="nl-BE" dirty="0"/>
          </a:p>
        </p:txBody>
      </p:sp>
      <p:sp>
        <p:nvSpPr>
          <p:cNvPr id="3" name="Tijdelijke aanduiding voor inhoud 2"/>
          <p:cNvSpPr>
            <a:spLocks noGrp="1"/>
          </p:cNvSpPr>
          <p:nvPr>
            <p:ph idx="1"/>
          </p:nvPr>
        </p:nvSpPr>
        <p:spPr/>
        <p:txBody>
          <a:bodyPr>
            <a:normAutofit/>
          </a:bodyPr>
          <a:lstStyle/>
          <a:p>
            <a:r>
              <a:rPr lang="nl-BE" sz="2800" dirty="0" smtClean="0"/>
              <a:t>Sensibilisering</a:t>
            </a:r>
          </a:p>
          <a:p>
            <a:r>
              <a:rPr lang="nl-BE" sz="2800" dirty="0" smtClean="0"/>
              <a:t>Verscherping van het bestaande wettenarsenaal (discriminatiewetgeving – schadevergoedingen / strafsancties)</a:t>
            </a:r>
          </a:p>
          <a:p>
            <a:r>
              <a:rPr lang="nl-BE" sz="2800" dirty="0" smtClean="0"/>
              <a:t>Zelfregulering </a:t>
            </a:r>
            <a:r>
              <a:rPr lang="nl-BE" sz="2800" dirty="0"/>
              <a:t>voor de </a:t>
            </a:r>
            <a:r>
              <a:rPr lang="nl-BE" sz="2800" dirty="0" smtClean="0"/>
              <a:t>sectoren  (uitzendsector)</a:t>
            </a:r>
          </a:p>
          <a:p>
            <a:r>
              <a:rPr lang="nl-BE" sz="2800" dirty="0"/>
              <a:t>op </a:t>
            </a:r>
            <a:r>
              <a:rPr lang="nl-BE" sz="2800" dirty="0" smtClean="0"/>
              <a:t>microniveau (niveau </a:t>
            </a:r>
            <a:r>
              <a:rPr lang="nl-BE" sz="2800" dirty="0"/>
              <a:t>van de </a:t>
            </a:r>
            <a:r>
              <a:rPr lang="nl-BE" sz="2800" dirty="0" smtClean="0"/>
              <a:t>ondernemingen) : </a:t>
            </a:r>
            <a:r>
              <a:rPr lang="nl-BE" sz="2800" dirty="0"/>
              <a:t>“</a:t>
            </a:r>
            <a:r>
              <a:rPr lang="nl-BE" sz="2800" i="1" dirty="0"/>
              <a:t>anoniem solliciteren</a:t>
            </a:r>
            <a:r>
              <a:rPr lang="nl-BE" sz="2800" dirty="0"/>
              <a:t>”</a:t>
            </a:r>
          </a:p>
        </p:txBody>
      </p:sp>
    </p:spTree>
    <p:extLst>
      <p:ext uri="{BB962C8B-B14F-4D97-AF65-F5344CB8AC3E}">
        <p14:creationId xmlns:p14="http://schemas.microsoft.com/office/powerpoint/2010/main" val="212141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Verantwoordelijkheid sociale partners </a:t>
            </a:r>
            <a:endParaRPr lang="nl-BE" dirty="0"/>
          </a:p>
        </p:txBody>
      </p:sp>
      <p:sp>
        <p:nvSpPr>
          <p:cNvPr id="3" name="Tijdelijke aanduiding voor inhoud 2"/>
          <p:cNvSpPr>
            <a:spLocks noGrp="1"/>
          </p:cNvSpPr>
          <p:nvPr>
            <p:ph idx="1"/>
          </p:nvPr>
        </p:nvSpPr>
        <p:spPr/>
        <p:txBody>
          <a:bodyPr>
            <a:normAutofit/>
          </a:bodyPr>
          <a:lstStyle/>
          <a:p>
            <a:r>
              <a:rPr lang="nl-BE" b="1" dirty="0" smtClean="0"/>
              <a:t>Vakbonden</a:t>
            </a:r>
            <a:r>
              <a:rPr lang="nl-BE" dirty="0" smtClean="0"/>
              <a:t>  : </a:t>
            </a:r>
            <a:r>
              <a:rPr lang="nl-BE" dirty="0"/>
              <a:t>belangrijke rol </a:t>
            </a:r>
            <a:endParaRPr lang="nl-BE" dirty="0" smtClean="0"/>
          </a:p>
          <a:p>
            <a:pPr lvl="1"/>
            <a:r>
              <a:rPr lang="nl-BE" dirty="0"/>
              <a:t>vorming van de militanten en eigen </a:t>
            </a:r>
            <a:r>
              <a:rPr lang="nl-BE" dirty="0" smtClean="0"/>
              <a:t>medewerkers </a:t>
            </a:r>
            <a:r>
              <a:rPr lang="nl-BE" dirty="0" smtClean="0">
                <a:sym typeface="Wingdings" panose="05000000000000000000" pitchFamily="2" charset="2"/>
              </a:rPr>
              <a:t> wegwerken van vooroordelen. </a:t>
            </a:r>
            <a:r>
              <a:rPr lang="nl-BE" sz="1200" dirty="0" smtClean="0">
                <a:sym typeface="Wingdings" panose="05000000000000000000" pitchFamily="2" charset="2"/>
              </a:rPr>
              <a:t>(</a:t>
            </a:r>
            <a:r>
              <a:rPr lang="nl-BE" sz="1200" dirty="0"/>
              <a:t>Hoe homogener de leefomgeving hoe groter de kans op bewuste en onbewuste discriminatie. “</a:t>
            </a:r>
            <a:r>
              <a:rPr lang="nl-BE" sz="1200" i="1" dirty="0"/>
              <a:t>Mensen uit monoculturele omgevingen hebben de grootste vooroordelen</a:t>
            </a:r>
            <a:r>
              <a:rPr lang="nl-BE" dirty="0" smtClean="0"/>
              <a:t>”)</a:t>
            </a:r>
          </a:p>
          <a:p>
            <a:pPr lvl="1"/>
            <a:r>
              <a:rPr lang="nl-BE" dirty="0"/>
              <a:t>informatie aan de </a:t>
            </a:r>
            <a:r>
              <a:rPr lang="nl-BE" dirty="0" smtClean="0"/>
              <a:t>leden</a:t>
            </a:r>
          </a:p>
          <a:p>
            <a:pPr lvl="1"/>
            <a:r>
              <a:rPr lang="nl-BE" dirty="0" smtClean="0"/>
              <a:t>Militanten kunnen meewerken </a:t>
            </a:r>
            <a:r>
              <a:rPr lang="nl-BE" dirty="0"/>
              <a:t>aan een niet – discriminerende </a:t>
            </a:r>
            <a:r>
              <a:rPr lang="nl-BE" dirty="0" smtClean="0"/>
              <a:t>aanwervingsbeleid</a:t>
            </a:r>
          </a:p>
          <a:p>
            <a:pPr lvl="1"/>
            <a:r>
              <a:rPr lang="nl-BE" dirty="0" smtClean="0"/>
              <a:t>Dienstencentra : een </a:t>
            </a:r>
            <a:r>
              <a:rPr lang="nl-BE" dirty="0"/>
              <a:t>gerichte ondersteuning van werknemers die - op zoek naar een job, wellicht – vaker dan ze zelf vermoeden, laat staan kunnen bewijzen – het slachtoffer worden van een al dan niet bewuste discriminatie bij aanwerving</a:t>
            </a:r>
            <a:endParaRPr lang="nl-BE" dirty="0" smtClean="0"/>
          </a:p>
          <a:p>
            <a:endParaRPr lang="nl-BE" dirty="0"/>
          </a:p>
          <a:p>
            <a:endParaRPr lang="nl-BE" dirty="0" smtClean="0"/>
          </a:p>
          <a:p>
            <a:endParaRPr lang="nl-BE" dirty="0"/>
          </a:p>
        </p:txBody>
      </p:sp>
    </p:spTree>
    <p:extLst>
      <p:ext uri="{BB962C8B-B14F-4D97-AF65-F5344CB8AC3E}">
        <p14:creationId xmlns:p14="http://schemas.microsoft.com/office/powerpoint/2010/main" val="16148973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92</TotalTime>
  <Words>2098</Words>
  <Application>Microsoft Office PowerPoint</Application>
  <PresentationFormat>Personnalisé</PresentationFormat>
  <Paragraphs>101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Ion</vt:lpstr>
      <vt:lpstr>Anoniem solliciteren </vt:lpstr>
      <vt:lpstr>Algemene beschouwingen </vt:lpstr>
      <vt:lpstr>Onze uitgangspunten </vt:lpstr>
      <vt:lpstr>Vaststellingen socio-economische monitoring</vt:lpstr>
      <vt:lpstr>Voorlopige conclusies en aanbevelingen </vt:lpstr>
      <vt:lpstr>Maatschappelijke relevantie </vt:lpstr>
      <vt:lpstr>Maatschappelijke relevantie</vt:lpstr>
      <vt:lpstr>Wat kan gedaan worden ? </vt:lpstr>
      <vt:lpstr>Verantwoordelijkheid sociale partners </vt:lpstr>
      <vt:lpstr>Verantwoordelijkheid sociale partners </vt:lpstr>
      <vt:lpstr>Het concept anoniem solliciteren </vt:lpstr>
      <vt:lpstr>Ervaringen in de buurlanden </vt:lpstr>
      <vt:lpstr>Nederland </vt:lpstr>
      <vt:lpstr>Nederland</vt:lpstr>
      <vt:lpstr>Frankrijk  </vt:lpstr>
      <vt:lpstr>Frankrijk </vt:lpstr>
      <vt:lpstr>Ervaringen in eigen land </vt:lpstr>
      <vt:lpstr>Moeilijkheden en uitdagingen </vt:lpstr>
      <vt:lpstr>Werkzaamheden in de NAR </vt:lpstr>
      <vt:lpstr>Besluiten </vt:lpstr>
      <vt:lpstr>Besluiten</vt:lpstr>
    </vt:vector>
  </TitlesOfParts>
  <Company>ACV-CSC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Anoniem solliciteren</dc:title>
  <dc:creator>Nathalie Diesbecq</dc:creator>
  <cp:lastModifiedBy>Oumnia Berrahal</cp:lastModifiedBy>
  <cp:revision>18</cp:revision>
  <dcterms:created xsi:type="dcterms:W3CDTF">2016-03-20T08:09:37Z</dcterms:created>
  <dcterms:modified xsi:type="dcterms:W3CDTF">2016-03-21T10:16:23Z</dcterms:modified>
</cp:coreProperties>
</file>